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5"/>
  </p:notesMasterIdLst>
  <p:sldIdLst>
    <p:sldId id="257" r:id="rId2"/>
    <p:sldId id="258" r:id="rId3"/>
    <p:sldId id="259" r:id="rId4"/>
    <p:sldId id="261" r:id="rId5"/>
    <p:sldId id="262" r:id="rId6"/>
    <p:sldId id="265" r:id="rId7"/>
    <p:sldId id="266" r:id="rId8"/>
    <p:sldId id="267" r:id="rId9"/>
    <p:sldId id="282" r:id="rId10"/>
    <p:sldId id="283" r:id="rId11"/>
    <p:sldId id="284" r:id="rId12"/>
    <p:sldId id="285" r:id="rId13"/>
    <p:sldId id="286" r:id="rId14"/>
    <p:sldId id="287" r:id="rId15"/>
    <p:sldId id="304" r:id="rId16"/>
    <p:sldId id="336" r:id="rId17"/>
    <p:sldId id="335" r:id="rId18"/>
    <p:sldId id="305" r:id="rId19"/>
    <p:sldId id="306" r:id="rId20"/>
    <p:sldId id="307" r:id="rId21"/>
    <p:sldId id="308" r:id="rId22"/>
    <p:sldId id="309" r:id="rId23"/>
    <p:sldId id="288" r:id="rId24"/>
    <p:sldId id="289" r:id="rId25"/>
    <p:sldId id="290" r:id="rId26"/>
    <p:sldId id="291" r:id="rId27"/>
    <p:sldId id="328" r:id="rId28"/>
    <p:sldId id="292" r:id="rId29"/>
    <p:sldId id="293" r:id="rId30"/>
    <p:sldId id="294" r:id="rId31"/>
    <p:sldId id="296" r:id="rId32"/>
    <p:sldId id="297" r:id="rId33"/>
    <p:sldId id="331" r:id="rId34"/>
    <p:sldId id="317" r:id="rId35"/>
    <p:sldId id="318" r:id="rId36"/>
    <p:sldId id="310" r:id="rId37"/>
    <p:sldId id="311" r:id="rId38"/>
    <p:sldId id="315" r:id="rId39"/>
    <p:sldId id="341" r:id="rId40"/>
    <p:sldId id="355" r:id="rId41"/>
    <p:sldId id="316" r:id="rId42"/>
    <p:sldId id="339" r:id="rId43"/>
    <p:sldId id="320" r:id="rId44"/>
    <p:sldId id="321" r:id="rId45"/>
    <p:sldId id="322" r:id="rId46"/>
    <p:sldId id="323" r:id="rId47"/>
    <p:sldId id="324" r:id="rId48"/>
    <p:sldId id="340" r:id="rId49"/>
    <p:sldId id="326" r:id="rId50"/>
    <p:sldId id="343" r:id="rId51"/>
    <p:sldId id="344" r:id="rId52"/>
    <p:sldId id="345" r:id="rId53"/>
    <p:sldId id="346" r:id="rId54"/>
    <p:sldId id="347" r:id="rId55"/>
    <p:sldId id="354" r:id="rId56"/>
    <p:sldId id="348" r:id="rId57"/>
    <p:sldId id="349" r:id="rId58"/>
    <p:sldId id="350" r:id="rId59"/>
    <p:sldId id="351" r:id="rId60"/>
    <p:sldId id="352" r:id="rId61"/>
    <p:sldId id="353" r:id="rId62"/>
    <p:sldId id="342" r:id="rId63"/>
    <p:sldId id="281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750" autoAdjust="0"/>
  </p:normalViewPr>
  <p:slideViewPr>
    <p:cSldViewPr snapToObjects="1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3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0735523436468849E-2"/>
          <c:y val="4.1687287271111324E-2"/>
          <c:w val="0.96625978348538433"/>
          <c:h val="0.929452283079657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2"/>
        <c:overlap val="41"/>
        <c:axId val="190786840"/>
        <c:axId val="190791320"/>
      </c:barChart>
      <c:catAx>
        <c:axId val="19078684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190791320"/>
        <c:crosses val="autoZero"/>
        <c:auto val="1"/>
        <c:lblAlgn val="ctr"/>
        <c:lblOffset val="100"/>
        <c:noMultiLvlLbl val="0"/>
      </c:catAx>
      <c:valAx>
        <c:axId val="19079132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90786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0.78548</cdr:x>
      <cdr:y>0.01733</cdr:y>
    </cdr:from>
    <cdr:to>
      <cdr:x>1</cdr:x>
      <cdr:y>0.36161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04498" y="72008"/>
          <a:ext cx="1776421" cy="14305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kern="1200" dirty="0" smtClean="0">
              <a:solidFill>
                <a:schemeClr val="tx2"/>
              </a:solidFill>
              <a:ea typeface="Calibri"/>
              <a:cs typeface="Times New Roman"/>
            </a:rPr>
            <a:t>Итоговое заседание конкурсной комиссии, подведение </a:t>
          </a:r>
          <a:r>
            <a:rPr lang="ru-RU" sz="1400" kern="1200" dirty="0">
              <a:solidFill>
                <a:schemeClr val="tx2"/>
              </a:solidFill>
              <a:ea typeface="Calibri"/>
              <a:cs typeface="Times New Roman"/>
            </a:rPr>
            <a:t>итогов</a:t>
          </a:r>
        </a:p>
      </cdr:txBody>
    </cdr:sp>
  </cdr:relSizeAnchor>
  <cdr:relSizeAnchor xmlns:cdr="http://schemas.openxmlformats.org/drawingml/2006/chartDrawing">
    <cdr:from>
      <cdr:x>0.17946</cdr:x>
      <cdr:y>0.38125</cdr:y>
    </cdr:from>
    <cdr:to>
      <cdr:x>0.40555</cdr:x>
      <cdr:y>0.65932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86130" y="1584176"/>
          <a:ext cx="1872208" cy="11554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kern="1200" dirty="0">
              <a:solidFill>
                <a:schemeClr val="tx2"/>
              </a:solidFill>
              <a:ea typeface="Calibri"/>
              <a:cs typeface="Times New Roman"/>
            </a:rPr>
            <a:t>Период устранения </a:t>
          </a:r>
          <a:r>
            <a:rPr lang="ru-RU" sz="1400" kern="1200" dirty="0" smtClean="0">
              <a:solidFill>
                <a:schemeClr val="tx2"/>
              </a:solidFill>
              <a:ea typeface="Calibri"/>
              <a:cs typeface="Times New Roman"/>
            </a:rPr>
            <a:t>недостатков</a:t>
          </a:r>
          <a:endParaRPr lang="ru-RU" sz="1400" kern="1200" dirty="0">
            <a:solidFill>
              <a:schemeClr val="tx2"/>
            </a:solidFill>
            <a:ea typeface="Calibri"/>
            <a:cs typeface="Times New Roman"/>
          </a:endParaRPr>
        </a:p>
      </cdr:txBody>
    </cdr:sp>
  </cdr:relSizeAnchor>
  <cdr:relSizeAnchor xmlns:cdr="http://schemas.openxmlformats.org/drawingml/2006/chartDrawing">
    <cdr:from>
      <cdr:x>0.59802</cdr:x>
      <cdr:y>0.12131</cdr:y>
    </cdr:from>
    <cdr:to>
      <cdr:x>0.78063</cdr:x>
      <cdr:y>0.36206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52189" y="504056"/>
          <a:ext cx="1512168" cy="1000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2"/>
              </a:solidFill>
              <a:ea typeface="Calibri"/>
              <a:cs typeface="Times New Roman"/>
            </a:rPr>
            <a:t>Рассмотрение заявок независимыми экспертами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0.16324</cdr:x>
      <cdr:y>0.67585</cdr:y>
    </cdr:from>
    <cdr:to>
      <cdr:x>0.4106</cdr:x>
      <cdr:y>0.95667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51789" y="2808312"/>
          <a:ext cx="2048366" cy="11668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2"/>
              </a:solidFill>
            </a:rPr>
            <a:t>5 рабочих дней </a:t>
          </a:r>
          <a:r>
            <a:rPr lang="ru-RU" sz="1400" dirty="0" smtClean="0">
              <a:solidFill>
                <a:srgbClr val="FF0000"/>
              </a:solidFill>
            </a:rPr>
            <a:t/>
          </a:r>
          <a:br>
            <a:rPr lang="ru-RU" sz="1400" dirty="0" smtClean="0">
              <a:solidFill>
                <a:srgbClr val="FF0000"/>
              </a:solidFill>
            </a:rPr>
          </a:br>
          <a:endParaRPr lang="ru-RU" sz="1400" kern="1200" dirty="0">
            <a:solidFill>
              <a:schemeClr val="tx2"/>
            </a:solidFill>
            <a:ea typeface="Calibri"/>
            <a:cs typeface="Times New Roman"/>
          </a:endParaRPr>
        </a:p>
      </cdr:txBody>
    </cdr:sp>
  </cdr:relSizeAnchor>
  <cdr:relSizeAnchor xmlns:cdr="http://schemas.openxmlformats.org/drawingml/2006/chartDrawing">
    <cdr:from>
      <cdr:x>0.78933</cdr:x>
      <cdr:y>0.40271</cdr:y>
    </cdr:from>
    <cdr:to>
      <cdr:x>0.96324</cdr:x>
      <cdr:y>0.64083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536365" y="1673336"/>
          <a:ext cx="1440160" cy="989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0.40435</cdr:x>
      <cdr:y>0.19521</cdr:y>
    </cdr:from>
    <cdr:to>
      <cdr:x>0.56957</cdr:x>
      <cdr:y>0.44295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48373" y="773102"/>
          <a:ext cx="1368152" cy="981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2"/>
              </a:solidFill>
              <a:ea typeface="Calibri"/>
              <a:cs typeface="Times New Roman"/>
            </a:rPr>
            <a:t>Первое заседание конкурсной комиссии 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0.41304</cdr:x>
      <cdr:y>0.57067</cdr:y>
    </cdr:from>
    <cdr:to>
      <cdr:x>0.57826</cdr:x>
      <cdr:y>0.84516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420381" y="2260119"/>
          <a:ext cx="1368152" cy="1087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2"/>
              </a:solidFill>
            </a:rPr>
            <a:t>Допуск к участию в конкурсе</a:t>
          </a:r>
          <a:endParaRPr lang="ru-RU" sz="14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0.59565</cdr:x>
      <cdr:y>0.50637</cdr:y>
    </cdr:from>
    <cdr:to>
      <cdr:x>0.78696</cdr:x>
      <cdr:y>0.78086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932549" y="2005454"/>
          <a:ext cx="1584176" cy="1087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2"/>
              </a:solidFill>
            </a:rPr>
            <a:t>3 – 4 недели</a:t>
          </a:r>
          <a:endParaRPr lang="ru-RU" sz="1400" dirty="0">
            <a:solidFill>
              <a:schemeClr val="tx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95956-453B-4B1E-B875-8A134D5ECBC8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6E996-E862-4D36-BF27-749EE4F91A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62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EA4156-2CE6-4B84-BA5E-AB7044B10905}" type="datetimeFigureOut">
              <a:rPr lang="ru-RU" smtClean="0">
                <a:solidFill>
                  <a:srgbClr val="242852">
                    <a:lumMod val="90000"/>
                    <a:lumOff val="10000"/>
                  </a:srgbClr>
                </a:solidFill>
              </a:rPr>
              <a:pPr/>
              <a:t>06.04.2015</a:t>
            </a:fld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B108E4-6B70-4C04-A2F7-F04C0AFB91F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56-2CE6-4B84-BA5E-AB7044B10905}" type="datetimeFigureOut">
              <a:rPr lang="ru-RU" smtClean="0">
                <a:solidFill>
                  <a:srgbClr val="242852">
                    <a:lumMod val="90000"/>
                    <a:lumOff val="10000"/>
                  </a:srgbClr>
                </a:solidFill>
              </a:rPr>
              <a:pPr/>
              <a:t>06.04.2015</a:t>
            </a:fld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08E4-6B70-4C04-A2F7-F04C0AFB91F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EA4156-2CE6-4B84-BA5E-AB7044B10905}" type="datetimeFigureOut">
              <a:rPr lang="ru-RU" smtClean="0">
                <a:solidFill>
                  <a:srgbClr val="242852">
                    <a:lumMod val="90000"/>
                    <a:lumOff val="10000"/>
                  </a:srgbClr>
                </a:solidFill>
              </a:rPr>
              <a:pPr/>
              <a:t>06.04.2015</a:t>
            </a:fld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9B108E4-6B70-4C04-A2F7-F04C0AFB91F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56-2CE6-4B84-BA5E-AB7044B10905}" type="datetimeFigureOut">
              <a:rPr lang="ru-RU" smtClean="0">
                <a:solidFill>
                  <a:srgbClr val="242852">
                    <a:lumMod val="90000"/>
                    <a:lumOff val="10000"/>
                  </a:srgbClr>
                </a:solidFill>
              </a:rPr>
              <a:pPr/>
              <a:t>06.04.2015</a:t>
            </a:fld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B108E4-6B70-4C04-A2F7-F04C0AFB91F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56-2CE6-4B84-BA5E-AB7044B10905}" type="datetimeFigureOut">
              <a:rPr lang="ru-RU" smtClean="0">
                <a:solidFill>
                  <a:srgbClr val="242852">
                    <a:lumMod val="90000"/>
                    <a:lumOff val="10000"/>
                  </a:srgbClr>
                </a:solidFill>
              </a:rPr>
              <a:pPr/>
              <a:t>06.04.2015</a:t>
            </a:fld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9B108E4-6B70-4C04-A2F7-F04C0AFB91F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EA4156-2CE6-4B84-BA5E-AB7044B10905}" type="datetimeFigureOut">
              <a:rPr lang="ru-RU" smtClean="0">
                <a:solidFill>
                  <a:srgbClr val="242852">
                    <a:lumMod val="90000"/>
                    <a:lumOff val="10000"/>
                  </a:srgbClr>
                </a:solidFill>
              </a:rPr>
              <a:pPr/>
              <a:t>06.04.2015</a:t>
            </a:fld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B108E4-6B70-4C04-A2F7-F04C0AFB91F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EA4156-2CE6-4B84-BA5E-AB7044B10905}" type="datetimeFigureOut">
              <a:rPr lang="ru-RU" smtClean="0">
                <a:solidFill>
                  <a:srgbClr val="242852">
                    <a:lumMod val="90000"/>
                    <a:lumOff val="10000"/>
                  </a:srgbClr>
                </a:solidFill>
              </a:rPr>
              <a:pPr/>
              <a:t>06.04.2015</a:t>
            </a:fld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B108E4-6B70-4C04-A2F7-F04C0AFB91F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56-2CE6-4B84-BA5E-AB7044B10905}" type="datetimeFigureOut">
              <a:rPr lang="ru-RU" smtClean="0">
                <a:solidFill>
                  <a:srgbClr val="242852">
                    <a:lumMod val="90000"/>
                    <a:lumOff val="10000"/>
                  </a:srgbClr>
                </a:solidFill>
              </a:rPr>
              <a:pPr/>
              <a:t>06.04.2015</a:t>
            </a:fld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B108E4-6B70-4C04-A2F7-F04C0AFB91F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56-2CE6-4B84-BA5E-AB7044B10905}" type="datetimeFigureOut">
              <a:rPr lang="ru-RU" smtClean="0">
                <a:solidFill>
                  <a:srgbClr val="242852">
                    <a:lumMod val="90000"/>
                    <a:lumOff val="10000"/>
                  </a:srgbClr>
                </a:solidFill>
              </a:rPr>
              <a:pPr/>
              <a:t>06.04.2015</a:t>
            </a:fld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B108E4-6B70-4C04-A2F7-F04C0AFB91F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56-2CE6-4B84-BA5E-AB7044B10905}" type="datetimeFigureOut">
              <a:rPr lang="ru-RU" smtClean="0">
                <a:solidFill>
                  <a:srgbClr val="242852">
                    <a:lumMod val="90000"/>
                    <a:lumOff val="10000"/>
                  </a:srgbClr>
                </a:solidFill>
              </a:rPr>
              <a:pPr/>
              <a:t>06.04.2015</a:t>
            </a:fld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B108E4-6B70-4C04-A2F7-F04C0AFB91F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EA4156-2CE6-4B84-BA5E-AB7044B10905}" type="datetimeFigureOut">
              <a:rPr lang="ru-RU" smtClean="0">
                <a:solidFill>
                  <a:srgbClr val="242852">
                    <a:lumMod val="90000"/>
                    <a:lumOff val="10000"/>
                  </a:srgbClr>
                </a:solidFill>
              </a:rPr>
              <a:pPr/>
              <a:t>06.04.2015</a:t>
            </a:fld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9B108E4-6B70-4C04-A2F7-F04C0AFB91F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EA4156-2CE6-4B84-BA5E-AB7044B10905}" type="datetimeFigureOut">
              <a:rPr lang="ru-RU" smtClean="0">
                <a:solidFill>
                  <a:srgbClr val="242852">
                    <a:lumMod val="90000"/>
                    <a:lumOff val="10000"/>
                  </a:srgbClr>
                </a:solidFill>
              </a:rPr>
              <a:pPr/>
              <a:t>06.04.2015</a:t>
            </a:fld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242852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B108E4-6B70-4C04-A2F7-F04C0AFB91F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Click="0" advTm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39158" y="3645024"/>
            <a:ext cx="7543800" cy="1524000"/>
          </a:xfrm>
        </p:spPr>
        <p:txBody>
          <a:bodyPr/>
          <a:lstStyle/>
          <a:p>
            <a:r>
              <a:rPr lang="ru-RU" dirty="0" smtClean="0"/>
              <a:t>                   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0168" y="1928664"/>
            <a:ext cx="8836593" cy="351656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СЕМИНАР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для социально ориентированных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некоммерческих неправительственных организаций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2000" b="1" dirty="0" smtClean="0">
              <a:latin typeface="+mj-lt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Гранты, выделяемые на основании конкурсов, проводимых в соответствии с распоряжениями Президента РФ о государственной поддержке НКО: организационно-правовые вопросы участия и основы проектирования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И.С. Фатов, 2015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endParaRPr lang="ru-RU" sz="2000" b="1" dirty="0"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58052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64089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556791"/>
            <a:ext cx="792088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вводится классификация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всех юридических лиц на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корпоративные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унитарные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rgbClr val="FF0000"/>
              </a:buClr>
              <a:buSzPct val="60000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предусматривается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закрытый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перечень организационно-правовых форм некоммерческих организаций.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3588" y="332656"/>
            <a:ext cx="7416824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Особенности юридического статуса НКО в соответствии с ГК РФ</a:t>
            </a:r>
          </a:p>
        </p:txBody>
      </p:sp>
    </p:spTree>
    <p:extLst>
      <p:ext uri="{BB962C8B-B14F-4D97-AF65-F5344CB8AC3E}">
        <p14:creationId xmlns:p14="http://schemas.microsoft.com/office/powerpoint/2010/main" val="125971425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556791"/>
            <a:ext cx="79208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Корпоративные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некоммерческие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юридические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лица, учредители (участники) которых обладают правом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участия (членства)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них и формируют их высший орган в соответствии с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пунктом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статьи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65.3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ГК РФ: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Потребительские кооперативы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 т.ч.: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жилищные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кооперативы;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жилищно-строительные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кооперативы;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гаражные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кооперативы;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садоводческие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потребительские кооперативы;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огороднические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потребительские кооперативы;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дачные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потребительские кооперативы;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общества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взаимного страхования;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кредитные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кооперативы;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фонды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проката;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сельскохозяйственные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потребительские кооперативы;</a:t>
            </a:r>
          </a:p>
          <a:p>
            <a:pPr>
              <a:buClr>
                <a:srgbClr val="FF0000"/>
              </a:buClr>
              <a:buSzPct val="60000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3588" y="534036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Организационно-правовые формы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89639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556791"/>
            <a:ext cx="79208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Общественные организации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 т.ч.: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политические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партии;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союзы (профсоюзные организации);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движения;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органы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общественной самодеятельности;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территориальные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общественные самоуправления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Ассоциации (союзы)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 т.ч.: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некоммерческие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партнерства;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саморегулируемые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организации;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объединения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работодателей;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объединения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профессиональных союзов;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объединения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кооперативов;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объединения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общественных организаций;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торгово-промышленные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палаты;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нотариальные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палаты;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адвокатские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палаты;</a:t>
            </a:r>
          </a:p>
          <a:p>
            <a:pPr>
              <a:buClr>
                <a:srgbClr val="FF0000"/>
              </a:buClr>
              <a:buSzPct val="60000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88" y="534036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Организационно-правовые формы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71968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556791"/>
            <a:ext cx="79208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Товарищества собственников недвижимости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 т.ч. товарищества собственников жилья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Казачьи общества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внесенные в государственный реестр казачьих обществ в Российской Федерации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Общины коренных малочисленных народов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Российской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Федерации.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88" y="534036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Организационно-правовые формы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83945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556791"/>
            <a:ext cx="792088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Унитарные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некоммерческие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юридические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лица, учредители которых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становятся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их участниками и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приобретают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них прав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членства: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Фонды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т.ч.: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общественные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фонды;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благотворительные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фонды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Учреждения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т.ч.: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учреждения (в том числе государственные академии наук);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муниципальные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учреждения;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частные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(в том числе общественные) учреждения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Автономные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некоммерческие организации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Религиозные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Публично-правовые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компании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Clr>
                <a:srgbClr val="FF0000"/>
              </a:buClr>
              <a:buSzPct val="60000"/>
              <a:buFontTx/>
              <a:buChar char="-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588" y="534036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Организационно-правовые формы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63692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некоммерческих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корпоративных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организаций установлены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общие правила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формирования и функционирования органов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управления: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более 100  участников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собрание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представительный 						коллегиальный 					орган (съезд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конференция)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588" y="52322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Руководящие и исполнительные органы НКО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2780928"/>
            <a:ext cx="280831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Высший орган</a:t>
            </a:r>
            <a:endParaRPr lang="ru-RU" sz="2800" dirty="0"/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>
            <a:off x="4499992" y="35730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563888" y="3573016"/>
            <a:ext cx="936104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55334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Исключительная компетенция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высшего органа:</a:t>
            </a:r>
          </a:p>
          <a:p>
            <a:pPr algn="just">
              <a:buClr>
                <a:srgbClr val="FF0000"/>
              </a:buClr>
              <a:buSzPct val="60000"/>
            </a:pP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определение приоритетных направлений деятельности, принципов образования и использования имущества;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утверждение и изменение устава;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определение порядка приема и исключения участников (кроме случаев, если такой порядок определен законом);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решений о реорганизации 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ликвидации,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назначении ликвидационной комиссии (ликвидатора) и об утверждении ликвидационного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баланса;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избрание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ревизионной комиссии (ревизора) и назначение аудиторской организации или индивидуального аудитора корпорации.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3588" y="52322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Руководящие и исполнительные органы НКО</a:t>
            </a:r>
          </a:p>
        </p:txBody>
      </p:sp>
    </p:spTree>
    <p:extLst>
      <p:ext uri="{BB962C8B-B14F-4D97-AF65-F5344CB8AC3E}">
        <p14:creationId xmlns:p14="http://schemas.microsoft.com/office/powerpoint/2010/main" val="222856246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других органов и досрочное прекращение их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полномочий 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(если </a:t>
            </a:r>
            <a:r>
              <a:rPr lang="ru-RU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уставом 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соответствии с законом это правомочие не отнесено к компетенции иных коллегиальных 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органов);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годовых отчетов и бухгалтерской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отчетности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(если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уставом в соответствии с законом это правомочие не отнесено к компетенции иных коллегиальных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органов);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решений о создании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юридических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лиц, об участии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юридических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лицах, о создании филиалов 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представительств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уставом в соответствии с законом это правомочие не отнесено к компетенции иных коллегиальных органов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решений о реорганизации 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ликвидации,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назначении ликвидационной комиссии (ликвидатора) и об утверждении ликвидационного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баланса;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избрание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ревизионной комиссии (ревизора) и назначение аудиторской организации или индивидуального аудитора корпорации.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3588" y="52322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Руководящие и исполнительные органы НКО</a:t>
            </a:r>
          </a:p>
        </p:txBody>
      </p:sp>
    </p:spTree>
    <p:extLst>
      <p:ext uri="{BB962C8B-B14F-4D97-AF65-F5344CB8AC3E}">
        <p14:creationId xmlns:p14="http://schemas.microsoft.com/office/powerpoint/2010/main" val="222856246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Исполнительный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орган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Обязательно в организации есть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единоличный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исполнительный орган и может быть создан также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коллегиальный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исполнительный орган.</a:t>
            </a:r>
          </a:p>
          <a:p>
            <a:pPr marL="342900" indent="-342900"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качестве единоличного исполнительного органа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выступать как физическое лицо, так и юридическое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лицо, но в НКО это в подавляющем числе физическое лицо.</a:t>
            </a:r>
          </a:p>
          <a:p>
            <a:pPr marL="342900" indent="-342900"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Единоличный исполнительный орган = лицо без доверенности действующее от имени НКО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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588" y="52322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Руководящие и исполнительные органы НКО</a:t>
            </a:r>
          </a:p>
        </p:txBody>
      </p:sp>
    </p:spTree>
    <p:extLst>
      <p:ext uri="{BB962C8B-B14F-4D97-AF65-F5344CB8AC3E}">
        <p14:creationId xmlns:p14="http://schemas.microsoft.com/office/powerpoint/2010/main" val="44272659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Особенности управления в некоммерческих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унитарных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организациях: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Фонды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dirty="0"/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Исключительная компетенция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высшего коллегиального органа: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приоритетных направлений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деятельности,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принципов образования и использования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имущества;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других органов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досрочное прекращение их полномочий;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годовых отчетов и годовой бухгалтерской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отчетности;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решений о создании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хозяйственных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 и (или) об участии в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них;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решений о создании филиалов и (или) об открытии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представительств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фонда;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устава фонда, если эта возможность предусмотрена уставом;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одобрение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совершаемых фондом сделок в случаях, предусмотренных законом.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3588" y="52322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Руководящие и исполнительные органы НКО</a:t>
            </a:r>
          </a:p>
        </p:txBody>
      </p:sp>
    </p:spTree>
    <p:extLst>
      <p:ext uri="{BB962C8B-B14F-4D97-AF65-F5344CB8AC3E}">
        <p14:creationId xmlns:p14="http://schemas.microsoft.com/office/powerpoint/2010/main" val="254566363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332656"/>
            <a:ext cx="763284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к СОНКО на конкурсах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65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988840"/>
            <a:ext cx="6480720" cy="16561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/>
              <a:t>Требования, предъявляемые к участнику конкурса</a:t>
            </a:r>
            <a:endParaRPr lang="ru-RU" sz="28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1562" y="4149080"/>
            <a:ext cx="6480720" cy="17308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/>
              <a:t>Требования, предъявляемые к проекту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58985694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Высший коллегиальный орган фонда избирает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единоличный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исполнительный орган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(председателя, генерального директора и т.д.) и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может назначить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коллегиальный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исполнительный орган фонда (правление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В фонде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должен быть создан попечительский совет 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орган, который осуществляет надзор за деятельностью фонда, принятием другими органами фонда решений и обеспечением их исполнения, использованием средств фонда, соблюдением фондом законодательства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Попечительский совет фонда осуществляет свою деятельность на общественных началах.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588" y="52322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Руководящие и исполнительные органы НКО</a:t>
            </a:r>
          </a:p>
        </p:txBody>
      </p:sp>
    </p:spTree>
    <p:extLst>
      <p:ext uri="{BB962C8B-B14F-4D97-AF65-F5344CB8AC3E}">
        <p14:creationId xmlns:p14="http://schemas.microsoft.com/office/powerpoint/2010/main" val="109684278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Учреждения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800" b="1" dirty="0" smtClean="0">
                <a:solidFill>
                  <a:srgbClr val="FF0000"/>
                </a:solidFill>
                <a:latin typeface="Gabriola" pitchFamily="82" charset="0"/>
                <a:cs typeface="Times New Roman" pitchFamily="18" charset="0"/>
                <a:sym typeface="Wingdings"/>
              </a:rPr>
              <a:t> </a:t>
            </a:r>
            <a:r>
              <a:rPr lang="ru-RU" sz="2800" dirty="0" smtClean="0">
                <a:solidFill>
                  <a:srgbClr val="FF0000"/>
                </a:solidFill>
                <a:latin typeface="Gabriola" pitchFamily="82" charset="0"/>
                <a:cs typeface="Times New Roman" pitchFamily="18" charset="0"/>
                <a:sym typeface="Wingdings"/>
              </a:rPr>
              <a:t>        </a:t>
            </a:r>
            <a:r>
              <a:rPr lang="ru-RU" sz="2800" dirty="0" smtClean="0">
                <a:solidFill>
                  <a:srgbClr val="FF0000"/>
                </a:solidFill>
                <a:latin typeface="Gabriola" pitchFamily="82" charset="0"/>
                <a:cs typeface="Times New Roman" pitchFamily="18" charset="0"/>
              </a:rPr>
              <a:t>Учредителем может выступить только одно лицо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Учредитель учреждения назначает его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руководителя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являющегося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органом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учреждения.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По решению учредителя в учреждении могут быть созданы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коллегиальные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органы, подотчетные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учредителю.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коллегиальных органов учреждения, порядок их создания и принятия ими решений определяются законом и уставом учреждения.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588" y="52322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Руководящие и исполнительные органы НКО</a:t>
            </a:r>
          </a:p>
        </p:txBody>
      </p:sp>
    </p:spTree>
    <p:extLst>
      <p:ext uri="{BB962C8B-B14F-4D97-AF65-F5344CB8AC3E}">
        <p14:creationId xmlns:p14="http://schemas.microsoft.com/office/powerpoint/2010/main" val="416430472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Автономные некоммерческие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Управление деятельностью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АНО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осуществляют ее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учредители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порядке, установленном ее уставом.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По решению учредителей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АНО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ней может быть создан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постоянно действующий коллегиальный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Учредители АНО назначают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единоличный исполнительный орган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председателя, генерального директора и т.п.).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588" y="52322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Руководящие и исполнительные органы НКО</a:t>
            </a:r>
          </a:p>
        </p:txBody>
      </p:sp>
    </p:spTree>
    <p:extLst>
      <p:ext uri="{BB962C8B-B14F-4D97-AF65-F5344CB8AC3E}">
        <p14:creationId xmlns:p14="http://schemas.microsoft.com/office/powerpoint/2010/main" val="1890822010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Регистрационные документы, которые должны храниться в НКО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</a:t>
            </a:r>
            <a:endParaRPr lang="ru-RU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Свидетельство о государственной регистрации организации, выданное Министерством юстиции (для НКО, зарегистрированных, либо вносивших изменения в уставы, после 2006 г. и для всех общественных объединений независимо от года регистрации).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внесении записи в Единый государственный реестр юридических лиц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выданное налоговым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органом (их два вида: для НКО, зарегистрированных до 2002 г. и после 2002 г.).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Устав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 отметкой о регистрации 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Учредительный договор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(если имеется).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588" y="53088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Требования к делопроизводству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85370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556791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Свидетельство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постановке организации на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налоговый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Извещение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постановке на учет в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Фонде социального страхования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Извещение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постановке на учет в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Фонде обязательного медицинского страхования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Извещение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постановке на учет в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Пенсионном фонде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Информационное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письмо об учете организации в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Статрегистре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Росстата (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Федеральная служба государственной статистики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88" y="53088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Требования к делопроизводству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78297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Дополнительно у некоммерческих</a:t>
            </a: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корпоративных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организаций:</a:t>
            </a:r>
          </a:p>
          <a:p>
            <a:pPr algn="ctr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Заявления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приеме в члены организации и выхода из членства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Протоколы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или решения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уполномоченных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органов организации о приеме или исключении из членов организации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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88" y="53088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Требования к делопроизводству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919985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Протоколы и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решения высших органов НКО:</a:t>
            </a:r>
          </a:p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Оформляются в соответствии с требованиями главы 9.1 ГК РФ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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или решение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создании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организации.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Протоколы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или решения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избрании или назначении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руководящих органов организации.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Протоколы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или решения по вопросам, которые согласно уставу отнесены к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исключительной компетенции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высшего органа управления.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88" y="53088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Требования к делопроизводству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45239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протоколе должны быть указаны следующие сведения:</a:t>
            </a:r>
          </a:p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дата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время и место проведения собрания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2) правомочность проведения собрания (подтверждение кворума)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ru-RU" sz="2400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сведения о лицах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принявших участие в собрании;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голосования </a:t>
            </a:r>
            <a:r>
              <a:rPr lang="ru-RU" sz="2400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каждому вопросу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повестки дня;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сведения о лицах, проводивших подсчет голосов;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сведения о лицах, голосовавших против принятия решения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собрания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потребовавших внести запись об этом в протокол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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88" y="53088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Требования к делопроизводству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45239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Документы по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трудовым отношениям: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Штатное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расписание; приказ (распоряжение) о его утверждении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Приказы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(распоряжения) по личному составу, в т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ч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о приёме на работу, о расторжении трудовых договоров, о предоставлении отпусков и т.д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назначении на должность главного бухгалтера, при отсутствии в штате главного бухгалтера – приказ от руководителя организации о возложении обязанностей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отпусков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Трудовые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договоры с работниками организации.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88" y="53088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Требования к делопроизводству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97750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556791"/>
            <a:ext cx="7920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Табели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учёта рабочего времени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Расчетные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ведомости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Лицевые счета.</a:t>
            </a:r>
          </a:p>
          <a:p>
            <a:pPr marL="342900" indent="-342900"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Личные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карточки работников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Трудовые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книжки работников и журнал их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учёта.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Согласия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обработку персональных данных.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88" y="53088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Требования к делопроизводству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0922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8238" y="1556791"/>
            <a:ext cx="7704856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F0000"/>
              </a:buClr>
              <a:buSzPct val="60000"/>
            </a:pPr>
            <a:r>
              <a:rPr lang="ru-RU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Участник конкурса</a:t>
            </a:r>
          </a:p>
          <a:p>
            <a:pPr algn="ctr"/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Некоммерческая </a:t>
            </a:r>
          </a:p>
          <a:p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неправительственная</a:t>
            </a:r>
          </a:p>
          <a:p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социально ориентированная</a:t>
            </a:r>
          </a:p>
          <a:p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организация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1756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Гражданско-правовые документы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Договоры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контрагентами, акты о выполнении работ, оказании услуг к этим договорам, счета-фактуры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Договоры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оформлению труда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добровольцев (в соответствии с ФЗ «О благотворительной деятельности и благотворительных организациях»).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88" y="53088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Требования к делопроизводству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76387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Специальная отчётность НКО в органах юстиции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Некоммерческие организации: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учредителями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(участниками, членами) которых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иностранные граждане и (или) организации либо лица без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гражданства;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имевшие в течение года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поступлений имущества и денежных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международных или иностранных организаций, иностранных граждан, лиц без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гражданства;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поступления имущества и денежных средств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течение года составили до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трех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миллионов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представляют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Минюст России (его территориальные органы) заявление, подтверждающее их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этим условиям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информацию в произвольной форме о продолжении своей деятельности в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срок.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Отчётность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8284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Остальные НКО, за исключением общественных объединений представляют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Минюст России (его территориальные органы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своей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персональном составе руководящих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органов;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расходовании денежных средств и об использовании иного имущества, в том числе полученных от международных и иностранных организаций, иностранных граждан и лиц без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гражданства.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</a:pPr>
            <a:r>
              <a:rPr lang="ru-RU" sz="20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Общественные объединения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представляют письмо в свободной форме и отчет об использовании средств, полученных из иностранных источников.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отчетов утверждены Приказом Министерства Юстиции РФ от 29.03.2010 №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утверждении форм отчетности некоммерческих организаций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Отчётность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51515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Вся отчетность сдается путем размещения её на портале Минюста РФ.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</a:t>
            </a:r>
            <a:endParaRPr lang="ru-RU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сдачи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(размещения) отчетности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15 апреля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ежегодно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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Отчётность 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51515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требования, которые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предъявляются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претендентам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457200"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 НКО должна быть некоммерческой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неправительственной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организацией.</a:t>
            </a:r>
          </a:p>
          <a:p>
            <a:pPr indent="-457200"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457200"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НКО должна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быть, как правило, зарегистрирована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качестве юридического лица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за год до даты окончания приема заявок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НКО не должна находиться в процессе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ликвидации или реорганизации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НКО должна осуществлять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 значимую деятельность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направлениям объявленного конкурса и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вести финансовую деятельность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течение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2014 года.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63926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Отклоняются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грантооператорами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участия в конкурсном отборе из-за несоответствия формальным требованиям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конкурса, как правило,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5 до 25 %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заявок.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66447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Гранты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целевые средства, безвозмездно и безвозвратно предоставляемые НКО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реализацию конкретных проектов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(программ). Данные проекты (программы) должны быть направлены на создание общественных благ, оказание социальной поддержки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на достижение социально значимых результатов.</a:t>
            </a:r>
          </a:p>
          <a:p>
            <a:pPr marL="457200" indent="-457200"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FF0000"/>
              </a:buClr>
              <a:buSzPct val="60000"/>
            </a:pP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Среди грантов особо отметим «президентские гранты». Эти гранты выделяются по итогам конкурсов, проводимых </a:t>
            </a:r>
            <a:r>
              <a:rPr lang="ru-RU" sz="2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грантооператорами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(НКО) на основании Распоряжений Президента РФ. </a:t>
            </a:r>
            <a:r>
              <a:rPr lang="ru-RU" sz="2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Грантооператоры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определяются так же в Распоряжениях Президента РФ.</a:t>
            </a:r>
          </a:p>
          <a:p>
            <a:pPr marL="457200" indent="-457200" algn="just">
              <a:buClr>
                <a:srgbClr val="FF0000"/>
              </a:buClr>
              <a:buSzPct val="60000"/>
              <a:buAutoNum type="arabicPeriod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Государственная поддержка НКО</a:t>
            </a:r>
          </a:p>
        </p:txBody>
      </p:sp>
    </p:spTree>
    <p:extLst>
      <p:ext uri="{BB962C8B-B14F-4D97-AF65-F5344CB8AC3E}">
        <p14:creationId xmlns:p14="http://schemas.microsoft.com/office/powerpoint/2010/main" val="1545206025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Президентские гранты для ННО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646690"/>
              </p:ext>
            </p:extLst>
          </p:nvPr>
        </p:nvGraphicFramePr>
        <p:xfrm>
          <a:off x="251519" y="2044745"/>
          <a:ext cx="864096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1"/>
                <a:gridCol w="1368152"/>
                <a:gridCol w="1512168"/>
                <a:gridCol w="1512168"/>
                <a:gridCol w="1368152"/>
                <a:gridCol w="144016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2006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2007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2008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2009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2010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выделенных грантов (руб.)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ок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473 млн.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 25 млрд.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1,5 млрд.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 млрд.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 млрд.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получателей грантов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1054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1224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736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615872"/>
              </p:ext>
            </p:extLst>
          </p:nvPr>
        </p:nvGraphicFramePr>
        <p:xfrm>
          <a:off x="251516" y="4221088"/>
          <a:ext cx="864096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4"/>
                <a:gridCol w="1368152"/>
                <a:gridCol w="1512168"/>
                <a:gridCol w="1512168"/>
                <a:gridCol w="1368152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2011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2012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2013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2014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выделенных грантов (руб.)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млрд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млрд.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2,57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млрд.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3, 698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млрд.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4,2282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млрд.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получателей грантов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602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585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1237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1273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Государственная поддержка НКО</a:t>
            </a:r>
          </a:p>
        </p:txBody>
      </p:sp>
    </p:spTree>
    <p:extLst>
      <p:ext uri="{BB962C8B-B14F-4D97-AF65-F5344CB8AC3E}">
        <p14:creationId xmlns:p14="http://schemas.microsoft.com/office/powerpoint/2010/main" val="390695960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президентских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грантов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поддержки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НКО</a:t>
            </a: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  <a:p>
            <a:pPr algn="ctr">
              <a:buClr>
                <a:srgbClr val="FF0000"/>
              </a:buClr>
              <a:buSzPct val="60000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соответствии с Распоряжением Президента Российской Федерации №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79-рп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апреля 2015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года «Об обеспечении в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году государственной поддержки некоммерческих неправительственных организаций, участвующих в развитии институтов гражданского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общества и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реализующих социально значимые проекты и проекты в сфере защиты прав и свобод человека и гражданина»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планируется проведение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трёх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конкурсов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выделению грантов некоммерческим неправительственным организациям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86653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президентских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грантов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поддержки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НКО</a:t>
            </a: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  <a:p>
            <a:pPr algn="ctr">
              <a:buClr>
                <a:srgbClr val="FF0000"/>
              </a:buClr>
              <a:buSzPct val="60000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1-ый конкурс до 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 июля 2015 г. 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2-ой конкурс до 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 октября 2015 г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3-ий конкур до 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7 декабря 2015 г.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 крайние даты подведения итогов.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20323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99131" y="1628800"/>
            <a:ext cx="81915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Ключевые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федеральные законы в сфере некоммерческого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</a:p>
          <a:p>
            <a:pPr algn="ctr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Гражданский кодекс РФ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(глава 4, особенно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ст.ст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123.1 – 123.28)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Федеральный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 от 12 января 1996 г. №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7-ФЗ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некоммерческих организациях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Федеральный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 от 19 мая 1995 г. №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82-ФЗ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общественных объединениях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32656"/>
            <a:ext cx="7632848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Законодательство, регулирующее статус и деятельность НКО</a:t>
            </a:r>
          </a:p>
        </p:txBody>
      </p:sp>
    </p:spTree>
    <p:extLst>
      <p:ext uri="{BB962C8B-B14F-4D97-AF65-F5344CB8AC3E}">
        <p14:creationId xmlns:p14="http://schemas.microsoft.com/office/powerpoint/2010/main" val="396948967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президентских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грантов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поддержки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НКО</a:t>
            </a: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Г р а н т о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 п е р а т о р ы:</a:t>
            </a:r>
          </a:p>
          <a:p>
            <a:pPr algn="ctr">
              <a:buClr>
                <a:srgbClr val="FF0000"/>
              </a:buClr>
              <a:buSzPct val="60000"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1. Лига здоровья нации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2. Национальный благотворительный фонд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3. Российский Союз Молодежи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4. Общество «Знание» России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5. Гражданское достоинство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6. Институт социально-экономических и политических исследований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7. Союз пенсионеров России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8. Союз женщин России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00353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Представляемые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конкурс проекты должны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предусматривать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их реализацию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позднее того срока, который будет указан в извещении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проект, соответствующий условиям конкурса, с целью всестороннего изучения и объективной оценки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направляется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рассмотрение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независимым экспертам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Победители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конкурса и суммы грантов, выделяемые им на реализацию проектов, были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определяются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конкурсной комиссией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Итоги конкурсов будут размещаться на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едином информационном портале, созданном при Общественной палате Российской Федерации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grants.oprf.ru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9713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85729761"/>
              </p:ext>
            </p:extLst>
          </p:nvPr>
        </p:nvGraphicFramePr>
        <p:xfrm>
          <a:off x="339891" y="1700808"/>
          <a:ext cx="8280919" cy="4155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9891" y="3654605"/>
            <a:ext cx="1780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2"/>
                </a:solidFill>
                <a:ea typeface="Calibri"/>
                <a:cs typeface="Times New Roman"/>
              </a:rPr>
              <a:t>Приём заявок на участие в конкурсе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6968" y="4869160"/>
            <a:ext cx="20066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ea typeface="Calibri"/>
                <a:cs typeface="Times New Roman"/>
              </a:rPr>
              <a:t>Один месяц (ежедневно </a:t>
            </a:r>
            <a:r>
              <a:rPr lang="ru-RU" sz="1400" dirty="0">
                <a:solidFill>
                  <a:schemeClr val="tx2"/>
                </a:solidFill>
                <a:ea typeface="Calibri"/>
                <a:cs typeface="Times New Roman"/>
              </a:rPr>
              <a:t>кроме выходных и праздничных </a:t>
            </a:r>
            <a:r>
              <a:rPr lang="ru-RU" sz="1400" dirty="0" smtClean="0">
                <a:solidFill>
                  <a:schemeClr val="tx2"/>
                </a:solidFill>
                <a:ea typeface="Calibri"/>
                <a:cs typeface="Times New Roman"/>
              </a:rPr>
              <a:t>дней)</a:t>
            </a:r>
            <a:endParaRPr lang="ru-RU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91662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ошибки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допускаемые заявителями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подаче заявки и необходимых документов на конкурс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заявка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должна быть подана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грантооператору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 одному из его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грантовых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направлений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Clr>
                <a:srgbClr val="FF0000"/>
              </a:buClr>
              <a:buSzPct val="60000"/>
              <a:buFontTx/>
              <a:buChar char="-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проекта должна соответствовать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грантовому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направлению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Clr>
                <a:srgbClr val="FF0000"/>
              </a:buClr>
              <a:buSzPct val="60000"/>
              <a:buFontTx/>
              <a:buChar char="-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реализации проекта не должен превышать установленного положением о конкурсе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FF0000"/>
              </a:buClr>
              <a:buSzPct val="60000"/>
              <a:buFontTx/>
              <a:buChar char="-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17705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заявке оставались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незаполненные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поля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 организации (наименование, ОГРН, должность руководителя и т.п.) в заявке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указаны неправильно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сведения об организации, указываемые в заявке, должны соответствовать её учредительным документам и сведениям, включенным в единый государственный реестр юридических лиц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Clr>
                <a:srgbClr val="FF0000"/>
              </a:buClr>
              <a:buSzPct val="60000"/>
              <a:buFontTx/>
              <a:buChar char="-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Заявка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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Устав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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В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ыписка из ЕГРЮЛ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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Решения ННО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94933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Суммы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детализированном бюджете проекта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арифметически сложены неверно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Разделы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заявки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подписаны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либо подписаны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неуполномоченным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лицом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Tx/>
              <a:buChar char="-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01151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Заявка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печатном виде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соответствует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заявке в электронном виде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Отсутствует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какой-либо необходимый документ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конкурсе содержит перечень документов, которые должны быть приложены к заявке, и требования, предъявляемые к ним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Clr>
                <a:srgbClr val="FF0000"/>
              </a:buClr>
              <a:buSzPct val="60000"/>
              <a:buFontTx/>
              <a:buChar char="-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устаревшие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(неактуальные) документы (старая выписка из ЕГРЮЛ, недействующая редакция Устава и т.п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3588" y="53088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60370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Clr>
                <a:srgbClr val="FF0000"/>
              </a:buClr>
              <a:buSzPct val="60000"/>
              <a:buFontTx/>
              <a:buChar char="-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1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Копии документов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заверены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надлежащим образом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1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копии документов, прилагаемые к заявке, должны быть заверены подписью руководителя организации и печатью организации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lvl="1" indent="-285750" algn="just">
              <a:buClr>
                <a:srgbClr val="FF0000"/>
              </a:buClr>
              <a:buSzPct val="60000"/>
              <a:buFontTx/>
              <a:buChar char="-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два способа заверения: с прошивкой либо отдельно заверяется каждый лист без прошивки.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Полномочия </a:t>
            </a:r>
            <a:r>
              <a:rPr lang="ru-RU" sz="20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лиц, подписывающих заявку, истекли, либо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подтверждены</a:t>
            </a:r>
            <a:r>
              <a:rPr lang="ru-RU" sz="20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надлежащим образом составленными документами:</a:t>
            </a:r>
          </a:p>
          <a:p>
            <a:pPr marL="742950" lvl="1" indent="-285750" algn="just">
              <a:buClr>
                <a:srgbClr val="FF0000"/>
              </a:buClr>
              <a:buSzPct val="60000"/>
              <a:buFontTx/>
              <a:buChar char="-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Tx/>
              <a:buChar char="-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 typeface="Wingdings" pitchFamily="2" charset="2"/>
              <a:buChar char="ü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90725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0000"/>
              </a:buClr>
              <a:buSzPct val="60000"/>
              <a:buFontTx/>
              <a:buChar char="-"/>
            </a:pPr>
            <a:endParaRPr lang="ru-RU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случае если ведение бухгалтерского учета в организации осуществляется сторонней организацией либо физическим лицом по гражданско-правовому договору, предоставляется копия такого договора.</a:t>
            </a:r>
          </a:p>
          <a:p>
            <a:pPr marL="285750" indent="-285750" algn="just">
              <a:buClr>
                <a:srgbClr val="FF0000"/>
              </a:buClr>
              <a:buSzPct val="60000"/>
              <a:buFontTx/>
              <a:buChar char="-"/>
            </a:pPr>
            <a:endParaRPr lang="ru-RU" sz="20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SzPct val="60000"/>
              <a:buFontTx/>
              <a:buChar char="-"/>
            </a:pPr>
            <a:r>
              <a:rPr lang="ru-RU" sz="20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если в соответствии с законодательством о бухгалтерском учете руководитель организации вправе вести бухгалтерский учёт в организации самостоятельно, предоставляется копия приказа о возложении обязанностей по ведению бухгалтерского учёта на руководителя организации.</a:t>
            </a:r>
          </a:p>
          <a:p>
            <a:pPr marL="285750" indent="-285750" algn="just">
              <a:buClr>
                <a:srgbClr val="FF0000"/>
              </a:buClr>
              <a:buSzPct val="60000"/>
              <a:buFontTx/>
              <a:buChar char="-"/>
            </a:pPr>
            <a:endParaRPr lang="ru-RU" sz="20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14027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Проектирование: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Правило первое: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Сначала разрабатывается проект потом пишется заявка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5305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1560" y="1628800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Иные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акты, с которыми НКО наиболее часто сталкиваются в своей деятельности:</a:t>
            </a:r>
          </a:p>
          <a:p>
            <a:r>
              <a:rPr lang="ru-RU" sz="2400" dirty="0"/>
              <a:t> </a:t>
            </a:r>
            <a:endParaRPr lang="ru-RU" sz="2400" dirty="0" smtClean="0"/>
          </a:p>
          <a:p>
            <a:endParaRPr lang="ru-RU" sz="2400" dirty="0"/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Федеральный закон от 8 августа 2001 г. №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129-ФЗ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государственной регистрации юридических лиц и индивидуальных предпринимателей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Приказ Минфина России от 23.11.2011 №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158н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утверждении Порядка ведения Единого государственного реестра юридических лиц и предоставления содержащихся в нем сведений и документов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32656"/>
            <a:ext cx="7632848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Законодательство, регулирующее статус и деятельность НКО</a:t>
            </a:r>
          </a:p>
        </p:txBody>
      </p:sp>
    </p:spTree>
    <p:extLst>
      <p:ext uri="{BB962C8B-B14F-4D97-AF65-F5344CB8AC3E}">
        <p14:creationId xmlns:p14="http://schemas.microsoft.com/office/powerpoint/2010/main" val="264791662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Проектирование: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Правило второе: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Проведите  анализ проекта</a:t>
            </a:r>
          </a:p>
          <a:p>
            <a:pPr algn="ctr">
              <a:buClr>
                <a:srgbClr val="FF0000"/>
              </a:buClr>
              <a:buSzPct val="60000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(SMART)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S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Есть ли точное выражение того, что именно должно быть получено в итоге реализации проекта? Четко ли определено, что именно относится к данной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7514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Проектирование: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Правило второе: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Проведите  анализ проекта</a:t>
            </a:r>
          </a:p>
          <a:p>
            <a:pPr algn="ctr">
              <a:buClr>
                <a:srgbClr val="FF0000"/>
              </a:buClr>
              <a:buSzPct val="60000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(SMART)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M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Сможем ли мы увидеть и измерить результаты проекта в целом и его отдельных частей? Сможет ли третья сторона однозначно определить, достигнута цель или нет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Clr>
                <a:srgbClr val="FF0000"/>
              </a:buClr>
              <a:buSzPct val="60000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82003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Проектирование: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A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Реальна ли поставленная цель? Возможно ли достижение заявленной цели с учетом имеющихся ресурсов? Можно ли ее достичь при возникновении прогнозируемых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затруднений?</a:t>
            </a:r>
          </a:p>
          <a:p>
            <a:pPr algn="ctr">
              <a:buClr>
                <a:srgbClr val="FF0000"/>
              </a:buClr>
              <a:buSzPct val="60000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46437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Проектирование: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R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Какая польза или выгода будет получена в результате достижения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цели?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конкретно и какую конкретно выгоду сможет извлечь из достижения данной цели? Вносит ли достижение данной цели существенный вклад в достижение целей более высокого порядка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12257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Проектирование: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T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время отведено на достижение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результатов и достаточно ли этого выделенного времени.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6530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Проектирование: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Правило третье: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60000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Календарный план реализации проекта должен содержать четкое описание этапов реализации проекта с достижением промежуточных результатов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16578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Смета проекта: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Каждая статья расходов должна быть направлена на достижение результатов проекта. Каждая статья расходов должна быть обоснована.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Расходы не должны быть завышены.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Статьи расходов не должны быть с одной стороны слишком укрупнёнными, с другой стороны слишком мелкими (подробными).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Написав статью расходов подумайте: какой отчёт необходимо будет представить по данной статье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грантооператору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79558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Смета проекта: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возможных статей: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1. Заработная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плата штатных сотрудников (физические лица, работающие по трудовому договору):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- в том числе НДФЛ: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Страховые взносы на заработную плату (  ____%): 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Руководитель  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Бухгалтер 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2. Выплата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денежных средств социального характера в рамках проекта физическим лицам, не связанным трудовыми или гражданско-правовыми отношениями  с учетом НДФЛ (расшифровать): 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3. Вознаграждения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специалистов (физические лица, работающие по гражданско-правовому договору или договору подряда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в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том числе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НДФЛ, страховые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взносы на вознаграждение специалистов         ( 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____%): Указать какие специалисты.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04552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Смета проекта: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возможных статей: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4. Издательско-полиграфические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услуги, в том числе макет, дизайн (расшифровать): 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5. Расходы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призы, сувенирную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продукцию с учетом НДФЛ (расшифровать): 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6. Компенсация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расходов на проживание, питание с учетом НДФЛ (расшифровать):  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7. Командировочные расходы:  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8. Аренда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помещения (расшифровать): 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964810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Смета проекта: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возможных статей: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9. Аренда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оборудования (расшифровать):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10. Информационные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услуги                 (размещения информации о проекте в СМИ, газете, журнале, на портале, сайте)  (расшифровать):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11. Приобретение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оборудования: 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из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него основных средств  (расшифровать):  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12. Расходные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материалы и комплектующие изделия, инвентарь:   (расшифровать):  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02593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1560" y="1556791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Минюста России от 30.12.2011 №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455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утверждении Административного регламента предоставления Министерством юстиции Российской Федерации государственной услуги по принятию решения о государственной регистрации некоммерческих организаций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Clr>
                <a:srgbClr val="FF0000"/>
              </a:buClr>
              <a:buSzPct val="60000"/>
            </a:pP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Приказ ФНС России от 25.01.2012 № ММВ-7-6/25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утверждении форм и требований к оформлению документов, представляемых в регистрирующий орган при государственной регистрации юридических лиц, индивидуальных предпринимателей и крестьянских (фермерских) хозяйств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332656"/>
            <a:ext cx="7632848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Законодательство, регулирующее статус и деятельность НКО</a:t>
            </a:r>
          </a:p>
        </p:txBody>
      </p:sp>
    </p:spTree>
    <p:extLst>
      <p:ext uri="{BB962C8B-B14F-4D97-AF65-F5344CB8AC3E}">
        <p14:creationId xmlns:p14="http://schemas.microsoft.com/office/powerpoint/2010/main" val="411339210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Смета проекта: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возможных статей: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13. Расходы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покупку и/или создание программного обеспечения (расшифровать): 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14.  Расходы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создание и/или техническую поддержку сайта  (расшифровать):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15. Расходы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телефонную связь, мобильную связь, Интернет, почтовые расходы  (расшифровать): 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16. Расходы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канцелярские принадлежности: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17. 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на банковское обслуживание: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30103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Смета проекта: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возможных статей: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18. Расходы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проведение мероприятий, реализуемых по проекту (расшифровать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допускается перечисление гранта другому юридическому лицу, когда сумма перечисления фактически означает перепоручение реализации проекта.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08875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60000"/>
            </a:pPr>
            <a:r>
              <a:rPr lang="ru-RU" sz="2400" b="1" i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Основные недостатки, встречающиеся в проектах: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Неконкретно описание проблемы, на решение которой направлен проект.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Результаты проекта носят расплывчатый характер.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Между целью проекта и планом конкретных мероприятий нет четкой и тесной взаимосвязи.</a:t>
            </a:r>
          </a:p>
          <a:p>
            <a:pPr algn="just">
              <a:buClr>
                <a:srgbClr val="FF0000"/>
              </a:buClr>
              <a:buSzPct val="60000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Расходы сметы не в полной мере направлены на достижение результата.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527050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 smtClean="0"/>
              <a:t>Конкурс президентских грантов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96506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39158" y="3645024"/>
            <a:ext cx="7543800" cy="1524000"/>
          </a:xfrm>
        </p:spPr>
        <p:txBody>
          <a:bodyPr/>
          <a:lstStyle/>
          <a:p>
            <a:r>
              <a:rPr lang="ru-RU" dirty="0" smtClean="0"/>
              <a:t>                   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836593" cy="2376264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58052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29868" y="5169024"/>
            <a:ext cx="251966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r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И.С. Фатов, 2015 год</a:t>
            </a:r>
          </a:p>
        </p:txBody>
      </p:sp>
    </p:spTree>
    <p:extLst>
      <p:ext uri="{BB962C8B-B14F-4D97-AF65-F5344CB8AC3E}">
        <p14:creationId xmlns:p14="http://schemas.microsoft.com/office/powerpoint/2010/main" val="2804751225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556791"/>
            <a:ext cx="7920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 от 06.12.2011 №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402-ФЗ</a:t>
            </a:r>
          </a:p>
          <a:p>
            <a:pPr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бухгалтерском учете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 от 24.07.2009 №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212-ФЗ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страховых взносах в Пенсионный фонд Российской Федерации, Фонд социального страхования Российской Федерации, Федеральный фонд обязательного медицинского страхования и территориальные фонды обязательного медицинского страхования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 от 15.12.2001 №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167-ФЗ</a:t>
            </a:r>
          </a:p>
          <a:p>
            <a:pPr algn="just">
              <a:buClr>
                <a:srgbClr val="FF0000"/>
              </a:buClr>
              <a:buSzPct val="60000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обязательном пенсионном страховании в Российской Федерации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332656"/>
            <a:ext cx="7632848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Законодательство, регулирующее статус и деятельность НКО</a:t>
            </a:r>
          </a:p>
        </p:txBody>
      </p:sp>
    </p:spTree>
    <p:extLst>
      <p:ext uri="{BB962C8B-B14F-4D97-AF65-F5344CB8AC3E}">
        <p14:creationId xmlns:p14="http://schemas.microsoft.com/office/powerpoint/2010/main" val="291011111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556791"/>
            <a:ext cx="792088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Clr>
                <a:srgbClr val="FF0000"/>
              </a:buClr>
              <a:buSzPct val="60000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 сентября 2014 года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вступили в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силу новая редакция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отдельных положений Гражданского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кодекса Российской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Федерации, касающихся юридических лиц, в том числе и НКО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Некоммерческая организация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это юридическое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лицо, не имеющее извлечение прибыли в качестве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своей деятельности и не распределяющее полученную прибыль между участниками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Некоммерческие организации могут осуществлять приносящую доход деятельность, если это предусмотрено их уставами, лишь постольку, поскольку это служит достижению целей, ради которых они созданы, и если это соответствует таким целям.</a:t>
            </a: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88" y="332656"/>
            <a:ext cx="7416824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Особенности юридического статуса НКО в соответствии с ГК РФ</a:t>
            </a:r>
          </a:p>
        </p:txBody>
      </p:sp>
    </p:spTree>
    <p:extLst>
      <p:ext uri="{BB962C8B-B14F-4D97-AF65-F5344CB8AC3E}">
        <p14:creationId xmlns:p14="http://schemas.microsoft.com/office/powerpoint/2010/main" val="91678215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556791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6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SzPct val="60000"/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Некоммерческая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организация, уставом которой предусмотрено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осуществление приносящей доход деятельности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(за исключением казенного и частного учреждений), должна иметь достаточное для осуществления указанной деятельности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имущество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рыночной стоимостью не менее минимального размера уставного капитала, предусмотренного для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ООО (на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данный момент –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10 000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60000"/>
              <a:buFont typeface="Wingdings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Право осуществления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предпринимательской деятельности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прямо установлено только для автономной некоммерческой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организации, но путём создания или участия в хозяйственных обществах.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60000"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3588" y="332656"/>
            <a:ext cx="7416824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lvl1pPr>
          </a:lstStyle>
          <a:p>
            <a:r>
              <a:rPr lang="ru-RU" dirty="0"/>
              <a:t>Особенности юридического статуса НКО в соответствии с ГК РФ</a:t>
            </a:r>
          </a:p>
        </p:txBody>
      </p:sp>
    </p:spTree>
    <p:extLst>
      <p:ext uri="{BB962C8B-B14F-4D97-AF65-F5344CB8AC3E}">
        <p14:creationId xmlns:p14="http://schemas.microsoft.com/office/powerpoint/2010/main" val="340342093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</TotalTime>
  <Words>2413</Words>
  <Application>Microsoft Office PowerPoint</Application>
  <PresentationFormat>Экран (4:3)</PresentationFormat>
  <Paragraphs>621</Paragraphs>
  <Slides>63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73" baseType="lpstr">
      <vt:lpstr>Arial</vt:lpstr>
      <vt:lpstr>Calibri</vt:lpstr>
      <vt:lpstr>Courier New</vt:lpstr>
      <vt:lpstr>Gabriola</vt:lpstr>
      <vt:lpstr>Palatino Linotype</vt:lpstr>
      <vt:lpstr>Times New Roman</vt:lpstr>
      <vt:lpstr>Tw Cen MT</vt:lpstr>
      <vt:lpstr>Wingdings</vt:lpstr>
      <vt:lpstr>Wingdings 2</vt:lpstr>
      <vt:lpstr>Обычная</vt:lpstr>
      <vt:lpstr>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Информационное совещание  для неправительственных некоммерческих организаций Центрального федерального округа по вопросам участия в открытом конкурсе РСМ по выделению грантов пройдет 18 апреля 2014 года в 11.00 в зале Совета Общественной палаты Российской Федерации</dc:title>
  <dc:creator>Dmitriy Glukhov</dc:creator>
  <cp:lastModifiedBy>Fatov</cp:lastModifiedBy>
  <cp:revision>235</cp:revision>
  <dcterms:created xsi:type="dcterms:W3CDTF">2014-04-09T16:14:11Z</dcterms:created>
  <dcterms:modified xsi:type="dcterms:W3CDTF">2015-04-06T18:29:30Z</dcterms:modified>
</cp:coreProperties>
</file>